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72345051-2045-45DA-935E-2E3CA1A69ADC}" type="datetimeFigureOut">
              <a:rPr lang="en-US" smtClean="0"/>
              <a:t>10/7/2020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7759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686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880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752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2718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1766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629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6297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008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632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08953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2698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688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62821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36670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95120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9261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345051-2045-45DA-935E-2E3CA1A69ADC}" type="datetimeFigureOut">
              <a:rPr lang="en-US" smtClean="0"/>
              <a:t>10/7/2020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97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  <p:sldLayoutId id="2147483823" r:id="rId13"/>
    <p:sldLayoutId id="2147483824" r:id="rId14"/>
    <p:sldLayoutId id="2147483825" r:id="rId15"/>
    <p:sldLayoutId id="2147483826" r:id="rId16"/>
    <p:sldLayoutId id="214748382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13.jpg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822FF-DB5B-4E74-896C-2535190E7C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97762" y="640080"/>
            <a:ext cx="6251110" cy="3566160"/>
          </a:xfrm>
        </p:spPr>
        <p:txBody>
          <a:bodyPr anchor="b">
            <a:normAutofit/>
          </a:bodyPr>
          <a:lstStyle/>
          <a:p>
            <a:pPr algn="ctr"/>
            <a:r>
              <a:rPr lang="en-US" sz="8000" dirty="0" err="1">
                <a:latin typeface="Edwardian Script ITC" panose="030303020407070D0804" pitchFamily="66" charset="0"/>
              </a:rPr>
              <a:t>Seni</a:t>
            </a:r>
            <a:br>
              <a:rPr lang="en-US" sz="8000" dirty="0">
                <a:latin typeface="Edwardian Script ITC" panose="030303020407070D0804" pitchFamily="66" charset="0"/>
              </a:rPr>
            </a:br>
            <a:r>
              <a:rPr lang="en-US" sz="8000" dirty="0" err="1">
                <a:latin typeface="Edwardian Script ITC" panose="030303020407070D0804" pitchFamily="66" charset="0"/>
              </a:rPr>
              <a:t>Grafis</a:t>
            </a:r>
            <a:endParaRPr lang="en-ID" sz="8000" dirty="0">
              <a:latin typeface="Edwardian Script ITC" panose="030303020407070D0804" pitchFamily="66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8CF180-8692-4604-9D84-170375BD6E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97760" y="4636008"/>
            <a:ext cx="6251111" cy="1572768"/>
          </a:xfrm>
        </p:spPr>
        <p:txBody>
          <a:bodyPr>
            <a:normAutofit/>
          </a:bodyPr>
          <a:lstStyle/>
          <a:p>
            <a:r>
              <a:rPr lang="en-US" sz="6600" dirty="0">
                <a:latin typeface="Edwardian Script ITC" panose="030303020407070D0804" pitchFamily="66" charset="0"/>
              </a:rPr>
              <a:t>Cindy 9E 9</a:t>
            </a:r>
            <a:endParaRPr lang="en-ID" sz="6600" dirty="0">
              <a:latin typeface="Edwardian Script ITC" panose="030303020407070D0804" pitchFamily="66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8E3CED-A637-4EAD-8C92-F9596AB5819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DDB"/>
              </a:clrFrom>
              <a:clrTo>
                <a:srgbClr val="FFFDDB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2710" y="2288385"/>
            <a:ext cx="4666082" cy="46952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6C623BB-5D72-49A3-A02F-9C22913150C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6503">
            <a:off x="8743093" y="-331208"/>
            <a:ext cx="3795412" cy="3795412"/>
          </a:xfrm>
          <a:prstGeom prst="rect">
            <a:avLst/>
          </a:prstGeom>
        </p:spPr>
      </p:pic>
      <p:sp>
        <p:nvSpPr>
          <p:cNvPr id="10" name="Star: 4 Points 9">
            <a:extLst>
              <a:ext uri="{FF2B5EF4-FFF2-40B4-BE49-F238E27FC236}">
                <a16:creationId xmlns:a16="http://schemas.microsoft.com/office/drawing/2014/main" id="{A91B3583-5B01-4F3B-AF2F-C7B3CD69DC56}"/>
              </a:ext>
            </a:extLst>
          </p:cNvPr>
          <p:cNvSpPr/>
          <p:nvPr/>
        </p:nvSpPr>
        <p:spPr>
          <a:xfrm>
            <a:off x="516835" y="463826"/>
            <a:ext cx="1099930" cy="1139687"/>
          </a:xfrm>
          <a:prstGeom prst="star4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2" name="Star: 4 Points 11">
            <a:extLst>
              <a:ext uri="{FF2B5EF4-FFF2-40B4-BE49-F238E27FC236}">
                <a16:creationId xmlns:a16="http://schemas.microsoft.com/office/drawing/2014/main" id="{727BB48E-C93A-4F86-81D9-35BB30D57A8B}"/>
              </a:ext>
            </a:extLst>
          </p:cNvPr>
          <p:cNvSpPr/>
          <p:nvPr/>
        </p:nvSpPr>
        <p:spPr>
          <a:xfrm>
            <a:off x="1602033" y="1376106"/>
            <a:ext cx="503583" cy="684872"/>
          </a:xfrm>
          <a:prstGeom prst="star4">
            <a:avLst>
              <a:gd name="adj" fmla="val 10565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BC1B3F81-644E-4A65-8BB5-C10A330F999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01239">
            <a:off x="8646459" y="5158409"/>
            <a:ext cx="3437386" cy="1745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80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95A895-8F3B-48D6-A670-CC6B323A2D1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4400">
            <a:off x="8783500" y="4958783"/>
            <a:ext cx="3000375" cy="1524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D19D8FB-41CA-42E5-8242-0D28AF70A385}"/>
              </a:ext>
            </a:extLst>
          </p:cNvPr>
          <p:cNvSpPr txBox="1"/>
          <p:nvPr/>
        </p:nvSpPr>
        <p:spPr>
          <a:xfrm>
            <a:off x="430695" y="841513"/>
            <a:ext cx="43069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latin typeface="Edwardian Script ITC" panose="030303020407070D0804" pitchFamily="66" charset="0"/>
              </a:rPr>
              <a:t>Pengertian</a:t>
            </a:r>
            <a:endParaRPr lang="en-ID" sz="5400" b="1" dirty="0">
              <a:latin typeface="Edwardian Script ITC" panose="030303020407070D0804" pitchFamily="66" charset="0"/>
            </a:endParaRPr>
          </a:p>
        </p:txBody>
      </p:sp>
      <p:sp>
        <p:nvSpPr>
          <p:cNvPr id="6" name="Rectangle: Folded Corner 5">
            <a:extLst>
              <a:ext uri="{FF2B5EF4-FFF2-40B4-BE49-F238E27FC236}">
                <a16:creationId xmlns:a16="http://schemas.microsoft.com/office/drawing/2014/main" id="{7CF4B6EF-4F15-42D5-BC87-B9504EFA90E0}"/>
              </a:ext>
            </a:extLst>
          </p:cNvPr>
          <p:cNvSpPr/>
          <p:nvPr/>
        </p:nvSpPr>
        <p:spPr>
          <a:xfrm>
            <a:off x="1007165" y="2425148"/>
            <a:ext cx="7129670" cy="3591339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9C7182-58FF-4E70-86E3-F9E1C5FEFA4D}"/>
              </a:ext>
            </a:extLst>
          </p:cNvPr>
          <p:cNvSpPr txBox="1"/>
          <p:nvPr/>
        </p:nvSpPr>
        <p:spPr>
          <a:xfrm>
            <a:off x="1510748" y="2666545"/>
            <a:ext cx="506233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Seni</a:t>
            </a:r>
            <a:r>
              <a:rPr lang="en-US" sz="2800" dirty="0"/>
              <a:t> </a:t>
            </a:r>
            <a:r>
              <a:rPr lang="en-US" sz="2800" dirty="0" err="1"/>
              <a:t>grafis</a:t>
            </a:r>
            <a:r>
              <a:rPr lang="en-US" sz="2800" dirty="0"/>
              <a:t> </a:t>
            </a:r>
            <a:r>
              <a:rPr lang="en-US" sz="2800" dirty="0" err="1"/>
              <a:t>termasuk</a:t>
            </a:r>
            <a:r>
              <a:rPr lang="en-US" sz="2800" dirty="0"/>
              <a:t> </a:t>
            </a:r>
            <a:r>
              <a:rPr lang="en-US" sz="2800" dirty="0" err="1"/>
              <a:t>karya</a:t>
            </a:r>
            <a:r>
              <a:rPr lang="en-US" sz="2800" dirty="0"/>
              <a:t> </a:t>
            </a:r>
            <a:r>
              <a:rPr lang="en-US" sz="2800" dirty="0" err="1"/>
              <a:t>seni</a:t>
            </a:r>
            <a:r>
              <a:rPr lang="en-US" sz="2800" dirty="0"/>
              <a:t> </a:t>
            </a:r>
            <a:r>
              <a:rPr lang="en-US" sz="2800" dirty="0" err="1"/>
              <a:t>rupa</a:t>
            </a:r>
            <a:r>
              <a:rPr lang="en-US" sz="2800" dirty="0"/>
              <a:t> </a:t>
            </a:r>
            <a:r>
              <a:rPr lang="en-US" sz="2800" dirty="0" err="1"/>
              <a:t>dwimatra</a:t>
            </a:r>
            <a:r>
              <a:rPr lang="en-US" sz="2800" dirty="0"/>
              <a:t> yang </a:t>
            </a:r>
            <a:r>
              <a:rPr lang="en-US" sz="2800" dirty="0" err="1"/>
              <a:t>dibuat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mencurahkan</a:t>
            </a:r>
            <a:r>
              <a:rPr lang="en-US" sz="2800" dirty="0"/>
              <a:t> ide/ </a:t>
            </a:r>
            <a:r>
              <a:rPr lang="en-US" sz="2800" dirty="0" err="1"/>
              <a:t>gagasan</a:t>
            </a:r>
            <a:r>
              <a:rPr lang="en-US" sz="2800" dirty="0"/>
              <a:t> dan </a:t>
            </a:r>
            <a:r>
              <a:rPr lang="en-US" sz="2800" dirty="0" err="1"/>
              <a:t>emosi</a:t>
            </a:r>
            <a:r>
              <a:rPr lang="en-US" sz="2800" dirty="0"/>
              <a:t> </a:t>
            </a:r>
            <a:r>
              <a:rPr lang="en-US" sz="2800" dirty="0" err="1"/>
              <a:t>seseorang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menggunakan</a:t>
            </a:r>
            <a:r>
              <a:rPr lang="en-US" sz="2800" dirty="0"/>
              <a:t> </a:t>
            </a:r>
            <a:r>
              <a:rPr lang="en-US" sz="2800" dirty="0" err="1"/>
              <a:t>teknik</a:t>
            </a:r>
            <a:r>
              <a:rPr lang="en-US" sz="2800" dirty="0"/>
              <a:t> </a:t>
            </a:r>
            <a:r>
              <a:rPr lang="en-US" sz="2800" dirty="0" err="1"/>
              <a:t>cetak</a:t>
            </a:r>
            <a:r>
              <a:rPr lang="en-US" sz="2800" dirty="0"/>
              <a:t>, </a:t>
            </a:r>
            <a:r>
              <a:rPr lang="en-US" sz="2800" dirty="0" err="1"/>
              <a:t>sehingga</a:t>
            </a:r>
            <a:r>
              <a:rPr lang="en-US" sz="2800" dirty="0"/>
              <a:t> </a:t>
            </a:r>
            <a:r>
              <a:rPr lang="en-US" sz="2800" dirty="0" err="1"/>
              <a:t>memungkinkan</a:t>
            </a:r>
            <a:r>
              <a:rPr lang="en-US" sz="2800" dirty="0"/>
              <a:t> </a:t>
            </a:r>
            <a:r>
              <a:rPr lang="en-US" sz="2800" dirty="0" err="1"/>
              <a:t>pelipat</a:t>
            </a:r>
            <a:r>
              <a:rPr lang="en-US" sz="2800" dirty="0"/>
              <a:t> </a:t>
            </a:r>
            <a:r>
              <a:rPr lang="en-US" sz="2800" dirty="0" err="1"/>
              <a:t>gandaan</a:t>
            </a:r>
            <a:r>
              <a:rPr lang="en-US" sz="2800" dirty="0"/>
              <a:t> </a:t>
            </a:r>
            <a:r>
              <a:rPr lang="en-US" sz="2800" dirty="0" err="1"/>
              <a:t>karyanya</a:t>
            </a:r>
            <a:r>
              <a:rPr lang="en-US" dirty="0"/>
              <a:t>.</a:t>
            </a:r>
            <a:endParaRPr lang="en-ID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2B588A-C432-46D4-A9CE-13686A86B784}"/>
              </a:ext>
            </a:extLst>
          </p:cNvPr>
          <p:cNvSpPr/>
          <p:nvPr/>
        </p:nvSpPr>
        <p:spPr>
          <a:xfrm rot="19629353">
            <a:off x="544128" y="2429833"/>
            <a:ext cx="1444487" cy="37105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0" name="Moon 9">
            <a:extLst>
              <a:ext uri="{FF2B5EF4-FFF2-40B4-BE49-F238E27FC236}">
                <a16:creationId xmlns:a16="http://schemas.microsoft.com/office/drawing/2014/main" id="{0DE4F5D0-341E-45AF-B747-5548F3CC3B2F}"/>
              </a:ext>
            </a:extLst>
          </p:cNvPr>
          <p:cNvSpPr/>
          <p:nvPr/>
        </p:nvSpPr>
        <p:spPr>
          <a:xfrm rot="12429788">
            <a:off x="9714134" y="973287"/>
            <a:ext cx="1358744" cy="2231810"/>
          </a:xfrm>
          <a:prstGeom prst="moon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07419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073F46-2817-4211-B896-562EF462664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85931">
            <a:off x="181697" y="566848"/>
            <a:ext cx="3000375" cy="1524000"/>
          </a:xfrm>
          <a:prstGeom prst="rect">
            <a:avLst/>
          </a:prstGeom>
        </p:spPr>
      </p:pic>
      <p:sp>
        <p:nvSpPr>
          <p:cNvPr id="4" name="Rectangle: Folded Corner 3">
            <a:extLst>
              <a:ext uri="{FF2B5EF4-FFF2-40B4-BE49-F238E27FC236}">
                <a16:creationId xmlns:a16="http://schemas.microsoft.com/office/drawing/2014/main" id="{664BA995-2E25-4B93-B2F2-899011DF003B}"/>
              </a:ext>
            </a:extLst>
          </p:cNvPr>
          <p:cNvSpPr/>
          <p:nvPr/>
        </p:nvSpPr>
        <p:spPr>
          <a:xfrm>
            <a:off x="4240696" y="788504"/>
            <a:ext cx="6652591" cy="5194853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A88A5E-7B77-475F-A137-23223BF62257}"/>
              </a:ext>
            </a:extLst>
          </p:cNvPr>
          <p:cNvSpPr/>
          <p:nvPr/>
        </p:nvSpPr>
        <p:spPr>
          <a:xfrm rot="1623565">
            <a:off x="9175824" y="755374"/>
            <a:ext cx="2610678" cy="55659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C6D47E-66AB-4986-9546-6D971ADD22A8}"/>
              </a:ext>
            </a:extLst>
          </p:cNvPr>
          <p:cNvSpPr txBox="1"/>
          <p:nvPr/>
        </p:nvSpPr>
        <p:spPr>
          <a:xfrm>
            <a:off x="4823791" y="1404730"/>
            <a:ext cx="4969566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800" dirty="0" err="1"/>
              <a:t>Grafis</a:t>
            </a:r>
            <a:r>
              <a:rPr lang="en-US" sz="2800" dirty="0"/>
              <a:t> </a:t>
            </a:r>
            <a:r>
              <a:rPr lang="en-US" sz="2800" dirty="0" err="1"/>
              <a:t>berasal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Bahasa Yunani, </a:t>
            </a:r>
            <a:r>
              <a:rPr lang="en-US" sz="2800" i="1" dirty="0"/>
              <a:t>“</a:t>
            </a:r>
            <a:r>
              <a:rPr lang="en-US" sz="2800" i="1" dirty="0" err="1"/>
              <a:t>graphein</a:t>
            </a:r>
            <a:r>
              <a:rPr lang="en-US" sz="2800" i="1" dirty="0"/>
              <a:t>” </a:t>
            </a:r>
            <a:r>
              <a:rPr lang="en-US" sz="2800" dirty="0"/>
              <a:t>yang </a:t>
            </a:r>
            <a:r>
              <a:rPr lang="en-US" sz="2800" dirty="0" err="1"/>
              <a:t>berarti</a:t>
            </a:r>
            <a:r>
              <a:rPr lang="en-US" sz="2800" dirty="0"/>
              <a:t> </a:t>
            </a:r>
            <a:r>
              <a:rPr lang="en-US" sz="2800" dirty="0" err="1"/>
              <a:t>menulis</a:t>
            </a:r>
            <a:r>
              <a:rPr lang="en-US" sz="2800" dirty="0"/>
              <a:t>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menggambar</a:t>
            </a:r>
            <a:r>
              <a:rPr lang="en-US" sz="2800" dirty="0"/>
              <a:t>.</a:t>
            </a:r>
          </a:p>
          <a:p>
            <a:r>
              <a:rPr lang="en-US" sz="2800" dirty="0"/>
              <a:t>- </a:t>
            </a:r>
            <a:r>
              <a:rPr lang="en-US" sz="2800" dirty="0" err="1"/>
              <a:t>Istilah</a:t>
            </a:r>
            <a:r>
              <a:rPr lang="en-US" sz="2800" dirty="0"/>
              <a:t> </a:t>
            </a:r>
            <a:r>
              <a:rPr lang="en-US" sz="2800" dirty="0" err="1"/>
              <a:t>grafis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Bahasa </a:t>
            </a:r>
            <a:r>
              <a:rPr lang="en-US" sz="2800" dirty="0" err="1"/>
              <a:t>Inggris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i="1" noProof="1"/>
              <a:t>graph</a:t>
            </a:r>
            <a:r>
              <a:rPr lang="en-US" sz="2800" noProof="1"/>
              <a:t> atau </a:t>
            </a:r>
            <a:r>
              <a:rPr lang="en-US" sz="2800" i="1" noProof="1"/>
              <a:t>graphic</a:t>
            </a:r>
            <a:r>
              <a:rPr lang="en-US" sz="2800" noProof="1"/>
              <a:t> yang berarti dapat membuat tulisan, lukisan dengan cara ditoreh atau digores</a:t>
            </a:r>
            <a:endParaRPr lang="en-US" sz="2800" dirty="0"/>
          </a:p>
          <a:p>
            <a:endParaRPr lang="en-ID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352242D-4A22-4FAD-90C5-386F87126E0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22996">
            <a:off x="9434561" y="3861023"/>
            <a:ext cx="3184493" cy="318449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DDE8AA4-36C2-4088-9EEA-476F333203CA}"/>
              </a:ext>
            </a:extLst>
          </p:cNvPr>
          <p:cNvSpPr txBox="1"/>
          <p:nvPr/>
        </p:nvSpPr>
        <p:spPr>
          <a:xfrm>
            <a:off x="651671" y="3788264"/>
            <a:ext cx="36316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err="1">
                <a:latin typeface="Edwardian Script ITC" panose="030303020407070D0804" pitchFamily="66" charset="0"/>
              </a:rPr>
              <a:t>Pengertian</a:t>
            </a:r>
            <a:endParaRPr lang="en-ID" sz="7200" b="1" dirty="0">
              <a:latin typeface="Edwardian Script ITC" panose="030303020407070D08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386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Folded Corner 1">
            <a:extLst>
              <a:ext uri="{FF2B5EF4-FFF2-40B4-BE49-F238E27FC236}">
                <a16:creationId xmlns:a16="http://schemas.microsoft.com/office/drawing/2014/main" id="{262242FE-BE19-4CED-8BFC-86DB3250A21C}"/>
              </a:ext>
            </a:extLst>
          </p:cNvPr>
          <p:cNvSpPr/>
          <p:nvPr/>
        </p:nvSpPr>
        <p:spPr>
          <a:xfrm>
            <a:off x="1574497" y="1790108"/>
            <a:ext cx="9236766" cy="4267200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66802C7-746C-49CF-AE78-5E38A9A4CC96}"/>
              </a:ext>
            </a:extLst>
          </p:cNvPr>
          <p:cNvSpPr/>
          <p:nvPr/>
        </p:nvSpPr>
        <p:spPr>
          <a:xfrm>
            <a:off x="5665304" y="762001"/>
            <a:ext cx="914400" cy="901147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" name="Moon 3">
            <a:extLst>
              <a:ext uri="{FF2B5EF4-FFF2-40B4-BE49-F238E27FC236}">
                <a16:creationId xmlns:a16="http://schemas.microsoft.com/office/drawing/2014/main" id="{BEB17A29-2D53-488D-BE4B-CB9A6B5B00D0}"/>
              </a:ext>
            </a:extLst>
          </p:cNvPr>
          <p:cNvSpPr/>
          <p:nvPr/>
        </p:nvSpPr>
        <p:spPr>
          <a:xfrm>
            <a:off x="6811617" y="818322"/>
            <a:ext cx="530087" cy="788503"/>
          </a:xfrm>
          <a:prstGeom prst="moon">
            <a:avLst>
              <a:gd name="adj" fmla="val 47500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" name="Moon 4">
            <a:extLst>
              <a:ext uri="{FF2B5EF4-FFF2-40B4-BE49-F238E27FC236}">
                <a16:creationId xmlns:a16="http://schemas.microsoft.com/office/drawing/2014/main" id="{85194BF5-347B-41B0-8F05-DE133CA95974}"/>
              </a:ext>
            </a:extLst>
          </p:cNvPr>
          <p:cNvSpPr/>
          <p:nvPr/>
        </p:nvSpPr>
        <p:spPr>
          <a:xfrm rot="10800000">
            <a:off x="4757529" y="818322"/>
            <a:ext cx="675861" cy="831574"/>
          </a:xfrm>
          <a:prstGeom prst="moon">
            <a:avLst>
              <a:gd name="adj" fmla="val 42157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" name="Moon 6">
            <a:extLst>
              <a:ext uri="{FF2B5EF4-FFF2-40B4-BE49-F238E27FC236}">
                <a16:creationId xmlns:a16="http://schemas.microsoft.com/office/drawing/2014/main" id="{DAEE03A2-72CC-4441-912D-FFCCF5FF4C45}"/>
              </a:ext>
            </a:extLst>
          </p:cNvPr>
          <p:cNvSpPr/>
          <p:nvPr/>
        </p:nvSpPr>
        <p:spPr>
          <a:xfrm>
            <a:off x="7573617" y="783534"/>
            <a:ext cx="390939" cy="901147"/>
          </a:xfrm>
          <a:prstGeom prst="moon">
            <a:avLst>
              <a:gd name="adj" fmla="val 87500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Moon 7">
            <a:extLst>
              <a:ext uri="{FF2B5EF4-FFF2-40B4-BE49-F238E27FC236}">
                <a16:creationId xmlns:a16="http://schemas.microsoft.com/office/drawing/2014/main" id="{ACC8665A-2296-4C61-81FC-8C63A1C65472}"/>
              </a:ext>
            </a:extLst>
          </p:cNvPr>
          <p:cNvSpPr/>
          <p:nvPr/>
        </p:nvSpPr>
        <p:spPr>
          <a:xfrm rot="10800000">
            <a:off x="4158672" y="796785"/>
            <a:ext cx="390938" cy="831575"/>
          </a:xfrm>
          <a:prstGeom prst="moon">
            <a:avLst>
              <a:gd name="adj" fmla="val 87500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9" name="Chord 8">
            <a:extLst>
              <a:ext uri="{FF2B5EF4-FFF2-40B4-BE49-F238E27FC236}">
                <a16:creationId xmlns:a16="http://schemas.microsoft.com/office/drawing/2014/main" id="{F2DC9189-2E82-4A22-920D-EB3DAEA4B5BD}"/>
              </a:ext>
            </a:extLst>
          </p:cNvPr>
          <p:cNvSpPr/>
          <p:nvPr/>
        </p:nvSpPr>
        <p:spPr>
          <a:xfrm rot="1021486">
            <a:off x="8086337" y="797811"/>
            <a:ext cx="762000" cy="866360"/>
          </a:xfrm>
          <a:prstGeom prst="chord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0" name="Chord 9">
            <a:extLst>
              <a:ext uri="{FF2B5EF4-FFF2-40B4-BE49-F238E27FC236}">
                <a16:creationId xmlns:a16="http://schemas.microsoft.com/office/drawing/2014/main" id="{7D6DC0BE-CC2E-49DB-8821-2E6EA2BAE63B}"/>
              </a:ext>
            </a:extLst>
          </p:cNvPr>
          <p:cNvSpPr/>
          <p:nvPr/>
        </p:nvSpPr>
        <p:spPr>
          <a:xfrm rot="12015395">
            <a:off x="3264152" y="813233"/>
            <a:ext cx="795130" cy="831575"/>
          </a:xfrm>
          <a:prstGeom prst="chord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7650126-3128-45F9-A75C-82DED026ED01}"/>
              </a:ext>
            </a:extLst>
          </p:cNvPr>
          <p:cNvSpPr/>
          <p:nvPr/>
        </p:nvSpPr>
        <p:spPr>
          <a:xfrm>
            <a:off x="2762172" y="1073426"/>
            <a:ext cx="390938" cy="344557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01E54C2-085D-4808-AFB0-2E0C745357B8}"/>
              </a:ext>
            </a:extLst>
          </p:cNvPr>
          <p:cNvSpPr/>
          <p:nvPr/>
        </p:nvSpPr>
        <p:spPr>
          <a:xfrm>
            <a:off x="8970118" y="1073426"/>
            <a:ext cx="390938" cy="344557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270C347-C824-4AD1-B771-F25CC37490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74547">
            <a:off x="9903352" y="4222883"/>
            <a:ext cx="2684725" cy="243773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63CB288-6BAB-45DD-817C-1FD1111D1CCF}"/>
              </a:ext>
            </a:extLst>
          </p:cNvPr>
          <p:cNvSpPr txBox="1"/>
          <p:nvPr/>
        </p:nvSpPr>
        <p:spPr>
          <a:xfrm>
            <a:off x="2104584" y="2292626"/>
            <a:ext cx="775503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Karya</a:t>
            </a:r>
            <a:r>
              <a:rPr lang="en-US" sz="2000" dirty="0"/>
              <a:t> </a:t>
            </a:r>
            <a:r>
              <a:rPr lang="en-US" sz="2000" dirty="0" err="1"/>
              <a:t>seni</a:t>
            </a:r>
            <a:r>
              <a:rPr lang="en-US" sz="2000" dirty="0"/>
              <a:t> </a:t>
            </a:r>
            <a:r>
              <a:rPr lang="en-US" sz="2000" dirty="0" err="1"/>
              <a:t>grafis</a:t>
            </a:r>
            <a:r>
              <a:rPr lang="en-US" sz="2000" dirty="0"/>
              <a:t> </a:t>
            </a:r>
            <a:r>
              <a:rPr lang="en-US" sz="2000" dirty="0" err="1"/>
              <a:t>umumnya</a:t>
            </a:r>
            <a:r>
              <a:rPr lang="en-US" sz="2000" dirty="0"/>
              <a:t> </a:t>
            </a:r>
            <a:r>
              <a:rPr lang="en-US" sz="2000" dirty="0" err="1"/>
              <a:t>dibuat</a:t>
            </a:r>
            <a:r>
              <a:rPr lang="en-US" sz="2000" dirty="0"/>
              <a:t> di </a:t>
            </a:r>
            <a:r>
              <a:rPr lang="en-US" sz="2000" dirty="0" err="1"/>
              <a:t>atas</a:t>
            </a:r>
            <a:r>
              <a:rPr lang="en-US" sz="2000" dirty="0"/>
              <a:t> </a:t>
            </a:r>
            <a:r>
              <a:rPr lang="en-US" sz="2000" dirty="0" err="1"/>
              <a:t>kertas</a:t>
            </a:r>
            <a:r>
              <a:rPr lang="en-US" sz="2000" dirty="0"/>
              <a:t>, pada </a:t>
            </a:r>
            <a:r>
              <a:rPr lang="en-US" sz="2000" dirty="0" err="1"/>
              <a:t>teknik</a:t>
            </a:r>
            <a:r>
              <a:rPr lang="en-US" sz="2000" dirty="0"/>
              <a:t> monotype, </a:t>
            </a:r>
            <a:r>
              <a:rPr lang="en-US" sz="2000" dirty="0" err="1"/>
              <a:t>prosesnya</a:t>
            </a:r>
            <a:r>
              <a:rPr lang="en-US" sz="2000" dirty="0"/>
              <a:t> </a:t>
            </a:r>
            <a:r>
              <a:rPr lang="en-US" sz="2000" dirty="0" err="1"/>
              <a:t>mampu</a:t>
            </a:r>
            <a:r>
              <a:rPr lang="en-US" sz="2000" dirty="0"/>
              <a:t> </a:t>
            </a:r>
            <a:r>
              <a:rPr lang="en-US" sz="2000" dirty="0" err="1"/>
              <a:t>menciptakan</a:t>
            </a:r>
            <a:r>
              <a:rPr lang="en-US" sz="2000" dirty="0"/>
              <a:t> </a:t>
            </a:r>
            <a:r>
              <a:rPr lang="en-US" sz="2000" dirty="0" err="1"/>
              <a:t>salinan</a:t>
            </a:r>
            <a:r>
              <a:rPr lang="en-US" sz="2000" dirty="0"/>
              <a:t> </a:t>
            </a:r>
            <a:r>
              <a:rPr lang="en-US" sz="2000" dirty="0" err="1"/>
              <a:t>karya</a:t>
            </a:r>
            <a:r>
              <a:rPr lang="en-US" sz="2000" dirty="0"/>
              <a:t> yang </a:t>
            </a:r>
            <a:r>
              <a:rPr lang="en-US" sz="2000" dirty="0" err="1"/>
              <a:t>sama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jumlah</a:t>
            </a:r>
            <a:r>
              <a:rPr lang="en-US" sz="2000" dirty="0"/>
              <a:t> </a:t>
            </a:r>
            <a:r>
              <a:rPr lang="en-US" sz="2000" dirty="0" err="1"/>
              <a:t>banyak</a:t>
            </a:r>
            <a:r>
              <a:rPr lang="en-US" sz="2000" dirty="0"/>
              <a:t>, </a:t>
            </a:r>
            <a:r>
              <a:rPr lang="en-US" sz="2000" dirty="0" err="1"/>
              <a:t>ini</a:t>
            </a:r>
            <a:r>
              <a:rPr lang="en-US" sz="2000" dirty="0"/>
              <a:t> yang </a:t>
            </a:r>
            <a:r>
              <a:rPr lang="en-US" sz="2000" dirty="0" err="1"/>
              <a:t>disebut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proses </a:t>
            </a:r>
            <a:r>
              <a:rPr lang="en-US" sz="2000" dirty="0" err="1"/>
              <a:t>cetak</a:t>
            </a:r>
            <a:r>
              <a:rPr lang="en-US" sz="2000" dirty="0"/>
              <a:t>.</a:t>
            </a:r>
          </a:p>
          <a:p>
            <a:r>
              <a:rPr lang="en-US" sz="2000" dirty="0"/>
              <a:t>.</a:t>
            </a:r>
          </a:p>
          <a:p>
            <a:r>
              <a:rPr lang="en-US" sz="2000" dirty="0" err="1"/>
              <a:t>Seni</a:t>
            </a:r>
            <a:r>
              <a:rPr lang="en-US" sz="2000" dirty="0"/>
              <a:t> </a:t>
            </a:r>
            <a:r>
              <a:rPr lang="en-US" sz="2000" dirty="0" err="1"/>
              <a:t>grafis</a:t>
            </a:r>
            <a:r>
              <a:rPr lang="en-US" sz="2000" dirty="0"/>
              <a:t> </a:t>
            </a:r>
            <a:r>
              <a:rPr lang="en-US" sz="2000" dirty="0" err="1"/>
              <a:t>diciptakan</a:t>
            </a:r>
            <a:r>
              <a:rPr lang="en-US" sz="2000" dirty="0"/>
              <a:t> di </a:t>
            </a:r>
            <a:r>
              <a:rPr lang="en-US" sz="2000" dirty="0" err="1"/>
              <a:t>atas</a:t>
            </a:r>
            <a:r>
              <a:rPr lang="en-US" sz="2000" dirty="0"/>
              <a:t> </a:t>
            </a:r>
            <a:r>
              <a:rPr lang="en-US" sz="2000" dirty="0" err="1"/>
              <a:t>permukaan</a:t>
            </a:r>
            <a:r>
              <a:rPr lang="en-US" sz="2000" dirty="0"/>
              <a:t> yang </a:t>
            </a:r>
            <a:r>
              <a:rPr lang="en-US" sz="2000" dirty="0" err="1"/>
              <a:t>disebut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plat (medium </a:t>
            </a:r>
            <a:r>
              <a:rPr lang="en-US" sz="2000" dirty="0" err="1"/>
              <a:t>cetak</a:t>
            </a:r>
            <a:r>
              <a:rPr lang="en-US" sz="2000" dirty="0"/>
              <a:t>).</a:t>
            </a:r>
          </a:p>
          <a:p>
            <a:r>
              <a:rPr lang="en-US" sz="2000" dirty="0"/>
              <a:t>.</a:t>
            </a:r>
          </a:p>
          <a:p>
            <a:r>
              <a:rPr lang="en-US" sz="2000" dirty="0" err="1"/>
              <a:t>Seni</a:t>
            </a:r>
            <a:r>
              <a:rPr lang="en-US" sz="2000" dirty="0"/>
              <a:t> </a:t>
            </a:r>
            <a:r>
              <a:rPr lang="en-US" sz="2000" dirty="0" err="1"/>
              <a:t>grafis</a:t>
            </a:r>
            <a:r>
              <a:rPr lang="en-US" sz="2000" dirty="0"/>
              <a:t> lain yang </a:t>
            </a:r>
            <a:r>
              <a:rPr lang="en-US" sz="2000" dirty="0" err="1"/>
              <a:t>disebut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cetak</a:t>
            </a:r>
            <a:r>
              <a:rPr lang="en-US" sz="2000" dirty="0"/>
              <a:t> </a:t>
            </a:r>
            <a:r>
              <a:rPr lang="en-US" sz="2000" dirty="0" err="1"/>
              <a:t>saring</a:t>
            </a:r>
            <a:r>
              <a:rPr lang="en-US" sz="2000" dirty="0"/>
              <a:t> </a:t>
            </a:r>
            <a:r>
              <a:rPr lang="en-US" sz="2000" dirty="0" err="1"/>
              <a:t>menggunakan</a:t>
            </a:r>
            <a:r>
              <a:rPr lang="en-US" sz="2000" dirty="0"/>
              <a:t> </a:t>
            </a:r>
            <a:r>
              <a:rPr lang="en-US" sz="2000" dirty="0" err="1"/>
              <a:t>lembaran</a:t>
            </a:r>
            <a:r>
              <a:rPr lang="en-US" sz="2000" dirty="0"/>
              <a:t> </a:t>
            </a:r>
            <a:r>
              <a:rPr lang="en-US" sz="2000" dirty="0" err="1"/>
              <a:t>kainberpori</a:t>
            </a:r>
            <a:r>
              <a:rPr lang="en-US" sz="2000" dirty="0"/>
              <a:t> (screen-printing) yang </a:t>
            </a:r>
            <a:r>
              <a:rPr lang="en-US" sz="2000" dirty="0" err="1"/>
              <a:t>direntangkan</a:t>
            </a:r>
            <a:r>
              <a:rPr lang="en-US" sz="2000" dirty="0"/>
              <a:t> pada </a:t>
            </a:r>
            <a:r>
              <a:rPr lang="en-US" sz="2000" dirty="0" err="1"/>
              <a:t>sebuah</a:t>
            </a:r>
            <a:r>
              <a:rPr lang="en-US" sz="2000" dirty="0"/>
              <a:t> </a:t>
            </a:r>
            <a:r>
              <a:rPr lang="en-US" sz="2000" dirty="0" err="1"/>
              <a:t>kerangka</a:t>
            </a:r>
            <a:r>
              <a:rPr lang="en-US" sz="2000" dirty="0"/>
              <a:t>.</a:t>
            </a:r>
            <a:endParaRPr lang="en-ID" sz="20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85DA5AB-9C23-4234-BCD3-6A8709612F1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20196">
            <a:off x="104006" y="167950"/>
            <a:ext cx="2500065" cy="2500065"/>
          </a:xfrm>
          <a:prstGeom prst="rect">
            <a:avLst/>
          </a:prstGeom>
        </p:spPr>
      </p:pic>
      <p:sp>
        <p:nvSpPr>
          <p:cNvPr id="18" name="Cloud 17">
            <a:extLst>
              <a:ext uri="{FF2B5EF4-FFF2-40B4-BE49-F238E27FC236}">
                <a16:creationId xmlns:a16="http://schemas.microsoft.com/office/drawing/2014/main" id="{8668FE57-9D04-4AAC-9789-0EE8360305A6}"/>
              </a:ext>
            </a:extLst>
          </p:cNvPr>
          <p:cNvSpPr/>
          <p:nvPr/>
        </p:nvSpPr>
        <p:spPr>
          <a:xfrm rot="923048">
            <a:off x="9900692" y="1256515"/>
            <a:ext cx="1683027" cy="940227"/>
          </a:xfrm>
          <a:prstGeom prst="clou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6296B28-B055-47F3-8425-2BC6A9200968}"/>
              </a:ext>
            </a:extLst>
          </p:cNvPr>
          <p:cNvSpPr/>
          <p:nvPr/>
        </p:nvSpPr>
        <p:spPr>
          <a:xfrm rot="2712116">
            <a:off x="759489" y="5546034"/>
            <a:ext cx="2160104" cy="47707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15197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67F20FC-24E4-4448-A3DF-977995CBDA80}"/>
              </a:ext>
            </a:extLst>
          </p:cNvPr>
          <p:cNvSpPr txBox="1"/>
          <p:nvPr/>
        </p:nvSpPr>
        <p:spPr>
          <a:xfrm>
            <a:off x="1550504" y="1258957"/>
            <a:ext cx="909099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latin typeface="Edwardian Script ITC" panose="030303020407070D0804" pitchFamily="66" charset="0"/>
              </a:rPr>
              <a:t>Jenis</a:t>
            </a:r>
            <a:r>
              <a:rPr lang="en-US" sz="5400" b="1" dirty="0">
                <a:latin typeface="Edwardian Script ITC" panose="030303020407070D0804" pitchFamily="66" charset="0"/>
              </a:rPr>
              <a:t> </a:t>
            </a:r>
            <a:r>
              <a:rPr lang="en-US" sz="5400" b="1" dirty="0" err="1">
                <a:latin typeface="Edwardian Script ITC" panose="030303020407070D0804" pitchFamily="66" charset="0"/>
              </a:rPr>
              <a:t>Karya</a:t>
            </a:r>
            <a:r>
              <a:rPr lang="en-US" sz="5400" b="1" dirty="0">
                <a:latin typeface="Edwardian Script ITC" panose="030303020407070D0804" pitchFamily="66" charset="0"/>
              </a:rPr>
              <a:t> </a:t>
            </a:r>
            <a:r>
              <a:rPr lang="en-US" sz="5400" b="1" dirty="0" err="1">
                <a:latin typeface="Edwardian Script ITC" panose="030303020407070D0804" pitchFamily="66" charset="0"/>
              </a:rPr>
              <a:t>Seni</a:t>
            </a:r>
            <a:r>
              <a:rPr lang="en-US" sz="5400" b="1" dirty="0">
                <a:latin typeface="Edwardian Script ITC" panose="030303020407070D0804" pitchFamily="66" charset="0"/>
              </a:rPr>
              <a:t> </a:t>
            </a:r>
            <a:r>
              <a:rPr lang="en-US" sz="5400" b="1" dirty="0" err="1">
                <a:latin typeface="Edwardian Script ITC" panose="030303020407070D0804" pitchFamily="66" charset="0"/>
              </a:rPr>
              <a:t>Grafis</a:t>
            </a:r>
            <a:endParaRPr lang="en-US" sz="5400" b="1" dirty="0">
              <a:latin typeface="Edwardian Script ITC" panose="030303020407070D0804" pitchFamily="66" charset="0"/>
            </a:endParaRPr>
          </a:p>
          <a:p>
            <a:pPr algn="ctr"/>
            <a:r>
              <a:rPr lang="en-US" sz="5400" b="1" dirty="0">
                <a:latin typeface="Edwardian Script ITC" panose="030303020407070D0804" pitchFamily="66" charset="0"/>
              </a:rPr>
              <a:t>&amp;</a:t>
            </a:r>
          </a:p>
          <a:p>
            <a:pPr algn="ctr"/>
            <a:r>
              <a:rPr lang="en-US" sz="5400" b="1" dirty="0">
                <a:latin typeface="Edwardian Script ITC" panose="030303020407070D0804" pitchFamily="66" charset="0"/>
              </a:rPr>
              <a:t>Teknik</a:t>
            </a:r>
            <a:endParaRPr lang="en-ID" sz="2000" b="1" dirty="0">
              <a:latin typeface="Edwardian Script ITC" panose="030303020407070D0804" pitchFamily="6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FD6DCF-8E1E-45EE-8606-B7D1168B7BE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412" y="2970143"/>
            <a:ext cx="4076701" cy="4076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794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049716F-22BA-48AD-8728-4EEFFC4A2422}"/>
              </a:ext>
            </a:extLst>
          </p:cNvPr>
          <p:cNvSpPr txBox="1"/>
          <p:nvPr/>
        </p:nvSpPr>
        <p:spPr>
          <a:xfrm>
            <a:off x="2213113" y="1086678"/>
            <a:ext cx="71959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>
                <a:latin typeface="Edwardian Script ITC" panose="030303020407070D0804" pitchFamily="66" charset="0"/>
              </a:rPr>
              <a:t>Jenis-Jenis</a:t>
            </a:r>
            <a:endParaRPr lang="en-ID" sz="6000" b="1" dirty="0">
              <a:latin typeface="Edwardian Script ITC" panose="030303020407070D0804" pitchFamily="66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288171CC-9A63-46E8-BA59-C8E6501E0CE3}"/>
              </a:ext>
            </a:extLst>
          </p:cNvPr>
          <p:cNvSpPr/>
          <p:nvPr/>
        </p:nvSpPr>
        <p:spPr>
          <a:xfrm>
            <a:off x="3962400" y="1524000"/>
            <a:ext cx="238539" cy="225287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3E2CC2A-FF59-4E54-B769-C7D0B88D525E}"/>
              </a:ext>
            </a:extLst>
          </p:cNvPr>
          <p:cNvSpPr/>
          <p:nvPr/>
        </p:nvSpPr>
        <p:spPr>
          <a:xfrm>
            <a:off x="7620000" y="1524000"/>
            <a:ext cx="238539" cy="225287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72A8CDD-29B1-43C0-B4A0-9FD1235CD98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21718">
            <a:off x="9011870" y="832508"/>
            <a:ext cx="3000375" cy="1524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7764392-AADD-4DAE-B797-7CAC4AFD661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2115" y="3429000"/>
            <a:ext cx="3359885" cy="3359885"/>
          </a:xfrm>
          <a:prstGeom prst="rect">
            <a:avLst/>
          </a:prstGeom>
        </p:spPr>
      </p:pic>
      <p:sp>
        <p:nvSpPr>
          <p:cNvPr id="10" name="Rectangle: Folded Corner 9">
            <a:extLst>
              <a:ext uri="{FF2B5EF4-FFF2-40B4-BE49-F238E27FC236}">
                <a16:creationId xmlns:a16="http://schemas.microsoft.com/office/drawing/2014/main" id="{3D287920-BC87-44C7-82A9-F1C7994BDFDA}"/>
              </a:ext>
            </a:extLst>
          </p:cNvPr>
          <p:cNvSpPr/>
          <p:nvPr/>
        </p:nvSpPr>
        <p:spPr>
          <a:xfrm>
            <a:off x="2822713" y="2239617"/>
            <a:ext cx="6188765" cy="821635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solidFill>
                  <a:schemeClr val="tx1"/>
                </a:solidFill>
              </a:rPr>
              <a:t>Cetak</a:t>
            </a:r>
            <a:r>
              <a:rPr lang="en-US" sz="4400" dirty="0">
                <a:solidFill>
                  <a:schemeClr val="tx1"/>
                </a:solidFill>
              </a:rPr>
              <a:t> </a:t>
            </a:r>
            <a:r>
              <a:rPr lang="en-US" sz="4400" dirty="0" err="1">
                <a:solidFill>
                  <a:schemeClr val="tx1"/>
                </a:solidFill>
              </a:rPr>
              <a:t>tinggi</a:t>
            </a:r>
            <a:endParaRPr lang="en-ID" sz="4400" dirty="0">
              <a:solidFill>
                <a:schemeClr val="tx1"/>
              </a:solidFill>
            </a:endParaRPr>
          </a:p>
        </p:txBody>
      </p:sp>
      <p:sp>
        <p:nvSpPr>
          <p:cNvPr id="11" name="Rectangle: Folded Corner 10">
            <a:extLst>
              <a:ext uri="{FF2B5EF4-FFF2-40B4-BE49-F238E27FC236}">
                <a16:creationId xmlns:a16="http://schemas.microsoft.com/office/drawing/2014/main" id="{7B546179-4AF0-413F-BAD7-9CE69B0D6374}"/>
              </a:ext>
            </a:extLst>
          </p:cNvPr>
          <p:cNvSpPr/>
          <p:nvPr/>
        </p:nvSpPr>
        <p:spPr>
          <a:xfrm>
            <a:off x="2822713" y="3167270"/>
            <a:ext cx="6188765" cy="821635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B47C05-FB7D-467A-B5D0-8D88C28FFD05}"/>
              </a:ext>
            </a:extLst>
          </p:cNvPr>
          <p:cNvSpPr txBox="1"/>
          <p:nvPr/>
        </p:nvSpPr>
        <p:spPr>
          <a:xfrm>
            <a:off x="3869634" y="3198528"/>
            <a:ext cx="40949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/>
              <a:t>Cetak</a:t>
            </a:r>
            <a:r>
              <a:rPr lang="en-US" sz="4000" dirty="0"/>
              <a:t> </a:t>
            </a:r>
            <a:r>
              <a:rPr lang="en-US" sz="4000" dirty="0" err="1"/>
              <a:t>dalam</a:t>
            </a:r>
            <a:endParaRPr lang="en-ID" sz="4000" dirty="0"/>
          </a:p>
        </p:txBody>
      </p:sp>
      <p:sp>
        <p:nvSpPr>
          <p:cNvPr id="13" name="Moon 12">
            <a:extLst>
              <a:ext uri="{FF2B5EF4-FFF2-40B4-BE49-F238E27FC236}">
                <a16:creationId xmlns:a16="http://schemas.microsoft.com/office/drawing/2014/main" id="{B44ACF3C-9571-45FE-ACBE-32E3361CCB1B}"/>
              </a:ext>
            </a:extLst>
          </p:cNvPr>
          <p:cNvSpPr/>
          <p:nvPr/>
        </p:nvSpPr>
        <p:spPr>
          <a:xfrm rot="20027299">
            <a:off x="805117" y="197034"/>
            <a:ext cx="1480709" cy="2527852"/>
          </a:xfrm>
          <a:prstGeom prst="moon">
            <a:avLst>
              <a:gd name="adj" fmla="val 55848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4" name="Rectangle: Folded Corner 13">
            <a:extLst>
              <a:ext uri="{FF2B5EF4-FFF2-40B4-BE49-F238E27FC236}">
                <a16:creationId xmlns:a16="http://schemas.microsoft.com/office/drawing/2014/main" id="{0CBF4B88-E6FB-4A00-866F-C50559BCF324}"/>
              </a:ext>
            </a:extLst>
          </p:cNvPr>
          <p:cNvSpPr/>
          <p:nvPr/>
        </p:nvSpPr>
        <p:spPr>
          <a:xfrm>
            <a:off x="2822713" y="4108174"/>
            <a:ext cx="6188765" cy="821635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chemeClr val="tx1"/>
                </a:solidFill>
              </a:rPr>
              <a:t>Cetak</a:t>
            </a:r>
            <a:r>
              <a:rPr lang="en-US" sz="4000" dirty="0">
                <a:solidFill>
                  <a:schemeClr val="tx1"/>
                </a:solidFill>
              </a:rPr>
              <a:t> </a:t>
            </a:r>
            <a:r>
              <a:rPr lang="en-US" sz="4000" dirty="0" err="1">
                <a:solidFill>
                  <a:schemeClr val="tx1"/>
                </a:solidFill>
              </a:rPr>
              <a:t>datar</a:t>
            </a:r>
            <a:endParaRPr lang="en-ID" sz="4000" dirty="0">
              <a:solidFill>
                <a:schemeClr val="tx1"/>
              </a:solidFill>
            </a:endParaRPr>
          </a:p>
        </p:txBody>
      </p:sp>
      <p:sp>
        <p:nvSpPr>
          <p:cNvPr id="15" name="Rectangle: Folded Corner 14">
            <a:extLst>
              <a:ext uri="{FF2B5EF4-FFF2-40B4-BE49-F238E27FC236}">
                <a16:creationId xmlns:a16="http://schemas.microsoft.com/office/drawing/2014/main" id="{E768476F-0E68-4C88-B2D4-313F0B5B841F}"/>
              </a:ext>
            </a:extLst>
          </p:cNvPr>
          <p:cNvSpPr/>
          <p:nvPr/>
        </p:nvSpPr>
        <p:spPr>
          <a:xfrm>
            <a:off x="2822713" y="5088835"/>
            <a:ext cx="6188765" cy="821635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tx1"/>
                </a:solidFill>
              </a:rPr>
              <a:t>Cetak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 err="1">
                <a:solidFill>
                  <a:schemeClr val="tx1"/>
                </a:solidFill>
              </a:rPr>
              <a:t>saring</a:t>
            </a:r>
            <a:endParaRPr lang="en-ID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298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E1DDC7-9984-48BD-954A-3E58C806EA05}"/>
              </a:ext>
            </a:extLst>
          </p:cNvPr>
          <p:cNvSpPr txBox="1"/>
          <p:nvPr/>
        </p:nvSpPr>
        <p:spPr>
          <a:xfrm>
            <a:off x="1060174" y="1033670"/>
            <a:ext cx="61092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err="1">
                <a:latin typeface="Edwardian Script ITC" panose="030303020407070D0804" pitchFamily="66" charset="0"/>
              </a:rPr>
              <a:t>Cetak</a:t>
            </a:r>
            <a:r>
              <a:rPr lang="en-US" sz="7200" b="1" dirty="0">
                <a:latin typeface="Edwardian Script ITC" panose="030303020407070D0804" pitchFamily="66" charset="0"/>
              </a:rPr>
              <a:t> Tinggi</a:t>
            </a:r>
            <a:endParaRPr lang="en-ID" sz="7200" b="1" dirty="0">
              <a:latin typeface="Edwardian Script ITC" panose="030303020407070D0804" pitchFamily="66" charset="0"/>
            </a:endParaRPr>
          </a:p>
        </p:txBody>
      </p:sp>
      <p:sp>
        <p:nvSpPr>
          <p:cNvPr id="3" name="Rectangle: Folded Corner 2">
            <a:extLst>
              <a:ext uri="{FF2B5EF4-FFF2-40B4-BE49-F238E27FC236}">
                <a16:creationId xmlns:a16="http://schemas.microsoft.com/office/drawing/2014/main" id="{CEA2178E-C5C2-4A16-8E4A-15E42EBC0574}"/>
              </a:ext>
            </a:extLst>
          </p:cNvPr>
          <p:cNvSpPr/>
          <p:nvPr/>
        </p:nvSpPr>
        <p:spPr>
          <a:xfrm>
            <a:off x="1152939" y="2233999"/>
            <a:ext cx="8706678" cy="3875253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F8F60C-22B7-46B5-8C5A-226A92A87A9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88175" y="2093453"/>
            <a:ext cx="4632968" cy="251340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5316707-8685-4DFF-AF80-0DE0C61CFE1E}"/>
              </a:ext>
            </a:extLst>
          </p:cNvPr>
          <p:cNvSpPr/>
          <p:nvPr/>
        </p:nvSpPr>
        <p:spPr>
          <a:xfrm rot="1817740">
            <a:off x="8289665" y="2327107"/>
            <a:ext cx="2146852" cy="51683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6BB75A-ACB3-41C9-A3E2-B583EC35B7D4}"/>
              </a:ext>
            </a:extLst>
          </p:cNvPr>
          <p:cNvSpPr txBox="1"/>
          <p:nvPr/>
        </p:nvSpPr>
        <p:spPr>
          <a:xfrm>
            <a:off x="1378226" y="2585524"/>
            <a:ext cx="758024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800" dirty="0" err="1"/>
              <a:t>Disebut</a:t>
            </a:r>
            <a:r>
              <a:rPr lang="en-US" sz="2800" dirty="0"/>
              <a:t> juga </a:t>
            </a:r>
            <a:r>
              <a:rPr lang="en-US" sz="2800" dirty="0" err="1"/>
              <a:t>teknik</a:t>
            </a:r>
            <a:r>
              <a:rPr lang="en-US" sz="2800" dirty="0"/>
              <a:t> </a:t>
            </a:r>
            <a:r>
              <a:rPr lang="en-US" sz="2800" dirty="0" err="1"/>
              <a:t>cetak</a:t>
            </a:r>
            <a:r>
              <a:rPr lang="en-US" sz="2800" dirty="0"/>
              <a:t> relief/ </a:t>
            </a:r>
            <a:r>
              <a:rPr lang="en-US" sz="2800" dirty="0" err="1"/>
              <a:t>teknik</a:t>
            </a:r>
            <a:r>
              <a:rPr lang="en-US" sz="2800" dirty="0"/>
              <a:t> </a:t>
            </a:r>
            <a:r>
              <a:rPr lang="en-US" sz="2800" dirty="0" err="1"/>
              <a:t>cukil</a:t>
            </a:r>
            <a:r>
              <a:rPr lang="en-US" sz="2800" dirty="0"/>
              <a:t>.</a:t>
            </a:r>
          </a:p>
          <a:p>
            <a:pPr marL="285750" indent="-285750">
              <a:buFontTx/>
              <a:buChar char="-"/>
            </a:pPr>
            <a:r>
              <a:rPr lang="en-US" sz="2800" dirty="0" err="1"/>
              <a:t>Cetak</a:t>
            </a:r>
            <a:r>
              <a:rPr lang="en-US" sz="2800" dirty="0"/>
              <a:t> </a:t>
            </a:r>
            <a:r>
              <a:rPr lang="en-US" sz="2800" dirty="0" err="1"/>
              <a:t>tinggi</a:t>
            </a:r>
            <a:r>
              <a:rPr lang="en-US" sz="2800" dirty="0"/>
              <a:t> </a:t>
            </a:r>
            <a:r>
              <a:rPr lang="en-US" sz="2800" dirty="0" err="1"/>
              <a:t>menggunakan</a:t>
            </a:r>
            <a:r>
              <a:rPr lang="en-US" sz="2800" dirty="0"/>
              <a:t> </a:t>
            </a:r>
            <a:r>
              <a:rPr lang="en-US" sz="2800" dirty="0" err="1"/>
              <a:t>klise</a:t>
            </a:r>
            <a:r>
              <a:rPr lang="en-US" sz="2800" dirty="0"/>
              <a:t>/ </a:t>
            </a:r>
            <a:r>
              <a:rPr lang="en-US" sz="2800" dirty="0" err="1"/>
              <a:t>acuan</a:t>
            </a:r>
            <a:r>
              <a:rPr lang="en-US" sz="2800" dirty="0"/>
              <a:t>/ </a:t>
            </a:r>
            <a:r>
              <a:rPr lang="en-US" sz="2800" dirty="0" err="1"/>
              <a:t>alat</a:t>
            </a:r>
            <a:r>
              <a:rPr lang="en-US" sz="2800" dirty="0"/>
              <a:t> </a:t>
            </a:r>
            <a:r>
              <a:rPr lang="en-US" sz="2800" dirty="0" err="1"/>
              <a:t>cetak</a:t>
            </a:r>
            <a:r>
              <a:rPr lang="en-US" sz="2800" dirty="0"/>
              <a:t> yang </a:t>
            </a:r>
            <a:r>
              <a:rPr lang="en-US" sz="2800" dirty="0" err="1"/>
              <a:t>akan</a:t>
            </a:r>
            <a:r>
              <a:rPr lang="en-US" sz="2800" dirty="0"/>
              <a:t> </a:t>
            </a:r>
            <a:r>
              <a:rPr lang="en-US" sz="2800" dirty="0" err="1"/>
              <a:t>menghasilkan</a:t>
            </a:r>
            <a:r>
              <a:rPr lang="en-US" sz="2800" dirty="0"/>
              <a:t> </a:t>
            </a:r>
            <a:r>
              <a:rPr lang="en-US" sz="2800" dirty="0" err="1"/>
              <a:t>gambar</a:t>
            </a:r>
            <a:r>
              <a:rPr lang="en-US" sz="2800" dirty="0"/>
              <a:t> yang </a:t>
            </a:r>
            <a:r>
              <a:rPr lang="en-US" sz="2800" dirty="0" err="1"/>
              <a:t>menonjol</a:t>
            </a:r>
            <a:r>
              <a:rPr lang="en-US" sz="2800" dirty="0"/>
              <a:t>. </a:t>
            </a:r>
            <a:r>
              <a:rPr lang="en-US" sz="2800" dirty="0" err="1"/>
              <a:t>Apabila</a:t>
            </a:r>
            <a:r>
              <a:rPr lang="en-US" sz="2800" dirty="0"/>
              <a:t> </a:t>
            </a:r>
            <a:r>
              <a:rPr lang="en-US" sz="2800" dirty="0" err="1"/>
              <a:t>alat</a:t>
            </a:r>
            <a:r>
              <a:rPr lang="en-US" sz="2800" dirty="0"/>
              <a:t> </a:t>
            </a:r>
            <a:r>
              <a:rPr lang="en-US" sz="2800" dirty="0" err="1"/>
              <a:t>cetak</a:t>
            </a:r>
            <a:r>
              <a:rPr lang="en-US" sz="2800" dirty="0"/>
              <a:t> </a:t>
            </a:r>
            <a:r>
              <a:rPr lang="en-US" sz="2800" dirty="0" err="1"/>
              <a:t>dioles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tinta</a:t>
            </a:r>
            <a:r>
              <a:rPr lang="en-US" sz="2800" dirty="0"/>
              <a:t>, </a:t>
            </a:r>
            <a:r>
              <a:rPr lang="en-US" sz="2800" dirty="0" err="1"/>
              <a:t>bagian</a:t>
            </a:r>
            <a:r>
              <a:rPr lang="en-US" sz="2800" dirty="0"/>
              <a:t> yang </a:t>
            </a:r>
            <a:r>
              <a:rPr lang="en-US" sz="2800" dirty="0" err="1"/>
              <a:t>menonjol</a:t>
            </a:r>
            <a:r>
              <a:rPr lang="en-US" sz="2800" dirty="0"/>
              <a:t> </a:t>
            </a:r>
            <a:r>
              <a:rPr lang="en-US" sz="2800" dirty="0" err="1"/>
              <a:t>itu</a:t>
            </a:r>
            <a:r>
              <a:rPr lang="en-US" sz="2800" dirty="0"/>
              <a:t> </a:t>
            </a:r>
            <a:r>
              <a:rPr lang="en-US" sz="2800" dirty="0" err="1"/>
              <a:t>akan</a:t>
            </a:r>
            <a:r>
              <a:rPr lang="en-US" sz="2800" dirty="0"/>
              <a:t> </a:t>
            </a:r>
            <a:r>
              <a:rPr lang="en-US" sz="2800" dirty="0" err="1"/>
              <a:t>menerima</a:t>
            </a:r>
            <a:r>
              <a:rPr lang="en-US" sz="2800" dirty="0"/>
              <a:t> </a:t>
            </a:r>
            <a:r>
              <a:rPr lang="en-US" sz="2800" dirty="0" err="1"/>
              <a:t>tinta</a:t>
            </a:r>
            <a:r>
              <a:rPr lang="en-US" sz="2800" dirty="0"/>
              <a:t>.</a:t>
            </a:r>
          </a:p>
          <a:p>
            <a:pPr marL="285750" indent="-285750">
              <a:buFontTx/>
              <a:buChar char="-"/>
            </a:pPr>
            <a:r>
              <a:rPr lang="en-US" sz="2800" dirty="0" err="1"/>
              <a:t>Stempel</a:t>
            </a:r>
            <a:r>
              <a:rPr lang="en-US" sz="2800" dirty="0"/>
              <a:t> </a:t>
            </a:r>
            <a:r>
              <a:rPr lang="en-US" sz="2800" dirty="0" err="1"/>
              <a:t>merupakan</a:t>
            </a:r>
            <a:r>
              <a:rPr lang="en-US" sz="2800" dirty="0"/>
              <a:t> salah </a:t>
            </a:r>
            <a:r>
              <a:rPr lang="en-US" sz="2800" dirty="0" err="1"/>
              <a:t>satu</a:t>
            </a:r>
            <a:r>
              <a:rPr lang="en-US" sz="2800" dirty="0"/>
              <a:t> </a:t>
            </a:r>
            <a:r>
              <a:rPr lang="en-US" sz="2800" dirty="0" err="1"/>
              <a:t>alat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teknik</a:t>
            </a:r>
            <a:r>
              <a:rPr lang="en-US" sz="2800" dirty="0"/>
              <a:t> </a:t>
            </a:r>
            <a:r>
              <a:rPr lang="en-US" sz="2800" dirty="0" err="1"/>
              <a:t>ini</a:t>
            </a:r>
            <a:endParaRPr lang="en-ID" sz="28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C28DAC5-9713-4471-BFE9-7410871C1FC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60510">
            <a:off x="-99509" y="4717657"/>
            <a:ext cx="2783190" cy="2783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273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A71011C-C833-492D-98FC-E7D0767D9CE1}"/>
              </a:ext>
            </a:extLst>
          </p:cNvPr>
          <p:cNvSpPr txBox="1"/>
          <p:nvPr/>
        </p:nvSpPr>
        <p:spPr>
          <a:xfrm>
            <a:off x="1033670" y="1086678"/>
            <a:ext cx="70766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err="1">
                <a:latin typeface="Edwardian Script ITC" panose="030303020407070D0804" pitchFamily="66" charset="0"/>
              </a:rPr>
              <a:t>Cetak</a:t>
            </a:r>
            <a:r>
              <a:rPr lang="en-US" sz="7200" b="1" dirty="0">
                <a:latin typeface="Edwardian Script ITC" panose="030303020407070D0804" pitchFamily="66" charset="0"/>
              </a:rPr>
              <a:t> </a:t>
            </a:r>
            <a:r>
              <a:rPr lang="en-US" sz="7200" b="1" dirty="0" err="1">
                <a:latin typeface="Edwardian Script ITC" panose="030303020407070D0804" pitchFamily="66" charset="0"/>
              </a:rPr>
              <a:t>Dalam</a:t>
            </a:r>
            <a:endParaRPr lang="en-ID" sz="7200" b="1" dirty="0">
              <a:latin typeface="Edwardian Script ITC" panose="030303020407070D0804" pitchFamily="66" charset="0"/>
            </a:endParaRPr>
          </a:p>
        </p:txBody>
      </p:sp>
      <p:sp>
        <p:nvSpPr>
          <p:cNvPr id="3" name="Rectangle: Folded Corner 2">
            <a:extLst>
              <a:ext uri="{FF2B5EF4-FFF2-40B4-BE49-F238E27FC236}">
                <a16:creationId xmlns:a16="http://schemas.microsoft.com/office/drawing/2014/main" id="{BFF872E3-1606-44BA-8D9D-FB1B61274C49}"/>
              </a:ext>
            </a:extLst>
          </p:cNvPr>
          <p:cNvSpPr/>
          <p:nvPr/>
        </p:nvSpPr>
        <p:spPr>
          <a:xfrm>
            <a:off x="3485322" y="2223556"/>
            <a:ext cx="7924800" cy="3909392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6B5761-4AA1-4874-8955-2548BA82065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813" y="2287007"/>
            <a:ext cx="4434509" cy="44345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D6F563A-E1E9-4448-BC07-31A3110B73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29004">
            <a:off x="9315123" y="445198"/>
            <a:ext cx="2982115" cy="27077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053AE75-4D30-44DE-930D-C8818A376BF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1625" y="4808831"/>
            <a:ext cx="3000375" cy="1524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19A9E83-31A0-450F-9F9D-079BC07ACDE5}"/>
              </a:ext>
            </a:extLst>
          </p:cNvPr>
          <p:cNvSpPr txBox="1"/>
          <p:nvPr/>
        </p:nvSpPr>
        <p:spPr>
          <a:xfrm>
            <a:off x="3690731" y="2470677"/>
            <a:ext cx="540688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800" dirty="0" err="1"/>
              <a:t>Disebut</a:t>
            </a:r>
            <a:r>
              <a:rPr lang="en-US" sz="2800" dirty="0"/>
              <a:t> juga intaglio print</a:t>
            </a:r>
          </a:p>
          <a:p>
            <a:pPr marL="285750" indent="-285750">
              <a:buFontTx/>
              <a:buChar char="-"/>
            </a:pP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seni</a:t>
            </a:r>
            <a:r>
              <a:rPr lang="en-US" sz="2800" dirty="0"/>
              <a:t> </a:t>
            </a:r>
            <a:r>
              <a:rPr lang="en-US" sz="2800" dirty="0" err="1"/>
              <a:t>cetak</a:t>
            </a:r>
            <a:r>
              <a:rPr lang="en-US" sz="2800" dirty="0"/>
              <a:t> yang </a:t>
            </a:r>
            <a:r>
              <a:rPr lang="en-US" sz="2800" dirty="0" err="1"/>
              <a:t>menggunakan</a:t>
            </a:r>
            <a:r>
              <a:rPr lang="en-US" sz="2800" dirty="0"/>
              <a:t> </a:t>
            </a:r>
            <a:r>
              <a:rPr lang="en-US" sz="2800" dirty="0" err="1"/>
              <a:t>klise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. </a:t>
            </a:r>
            <a:r>
              <a:rPr lang="en-US" sz="2800" dirty="0" err="1"/>
              <a:t>Artinya</a:t>
            </a:r>
            <a:r>
              <a:rPr lang="en-US" sz="2800" dirty="0"/>
              <a:t> </a:t>
            </a:r>
            <a:r>
              <a:rPr lang="en-US" sz="2800" dirty="0" err="1"/>
              <a:t>bagian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menyerap</a:t>
            </a:r>
            <a:r>
              <a:rPr lang="en-US" sz="2800" dirty="0"/>
              <a:t> </a:t>
            </a:r>
            <a:r>
              <a:rPr lang="en-US" sz="2800" dirty="0" err="1"/>
              <a:t>tinta</a:t>
            </a:r>
            <a:r>
              <a:rPr lang="en-US" sz="2800" dirty="0"/>
              <a:t> dan </a:t>
            </a:r>
            <a:r>
              <a:rPr lang="en-US" sz="2800" dirty="0" err="1"/>
              <a:t>akan</a:t>
            </a:r>
            <a:r>
              <a:rPr lang="en-US" sz="2800" dirty="0"/>
              <a:t> </a:t>
            </a:r>
            <a:r>
              <a:rPr lang="en-US" sz="2800" dirty="0" err="1"/>
              <a:t>membekas</a:t>
            </a:r>
            <a:r>
              <a:rPr lang="en-US" sz="2800" dirty="0"/>
              <a:t> pada </a:t>
            </a:r>
            <a:r>
              <a:rPr lang="en-US" sz="2800" dirty="0" err="1"/>
              <a:t>kertas</a:t>
            </a:r>
            <a:r>
              <a:rPr lang="en-US" sz="2800" dirty="0"/>
              <a:t>.</a:t>
            </a:r>
          </a:p>
          <a:p>
            <a:pPr marL="285750" indent="-285750">
              <a:buFontTx/>
              <a:buChar char="-"/>
            </a:pPr>
            <a:r>
              <a:rPr lang="en-US" sz="2800" dirty="0" err="1"/>
              <a:t>Jenis-jenis</a:t>
            </a:r>
            <a:r>
              <a:rPr lang="en-US" sz="2800" dirty="0"/>
              <a:t> </a:t>
            </a:r>
            <a:r>
              <a:rPr lang="en-US" sz="2800" dirty="0" err="1"/>
              <a:t>cetak</a:t>
            </a:r>
            <a:r>
              <a:rPr lang="en-US" sz="2800" dirty="0"/>
              <a:t> </a:t>
            </a:r>
            <a:r>
              <a:rPr lang="en-US" sz="2800" dirty="0" err="1"/>
              <a:t>antara</a:t>
            </a:r>
            <a:r>
              <a:rPr lang="en-US" sz="2800" dirty="0"/>
              <a:t> lain: </a:t>
            </a:r>
            <a:r>
              <a:rPr lang="en-US" sz="2800" i="1" dirty="0" err="1"/>
              <a:t>etsa</a:t>
            </a:r>
            <a:r>
              <a:rPr lang="en-US" sz="2800" i="1" dirty="0"/>
              <a:t>, mezzo tint, </a:t>
            </a:r>
            <a:r>
              <a:rPr lang="en-US" sz="2800" i="1" dirty="0" err="1"/>
              <a:t>drypoint</a:t>
            </a:r>
            <a:r>
              <a:rPr lang="en-US" sz="2800" dirty="0"/>
              <a:t> dan lain </a:t>
            </a:r>
            <a:r>
              <a:rPr lang="en-US" sz="2800" dirty="0" err="1"/>
              <a:t>sebagainya</a:t>
            </a:r>
            <a:r>
              <a:rPr lang="en-US" sz="2800" dirty="0"/>
              <a:t>,</a:t>
            </a:r>
            <a:endParaRPr lang="en-ID" sz="2800" dirty="0"/>
          </a:p>
        </p:txBody>
      </p:sp>
      <p:sp>
        <p:nvSpPr>
          <p:cNvPr id="11" name="Star: 4 Points 10">
            <a:extLst>
              <a:ext uri="{FF2B5EF4-FFF2-40B4-BE49-F238E27FC236}">
                <a16:creationId xmlns:a16="http://schemas.microsoft.com/office/drawing/2014/main" id="{067CD0AA-754A-41F6-BCD0-9F0D29B5F9C6}"/>
              </a:ext>
            </a:extLst>
          </p:cNvPr>
          <p:cNvSpPr/>
          <p:nvPr/>
        </p:nvSpPr>
        <p:spPr>
          <a:xfrm rot="20980060">
            <a:off x="9869051" y="3180522"/>
            <a:ext cx="759192" cy="940904"/>
          </a:xfrm>
          <a:prstGeom prst="star4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2" name="Star: 4 Points 11">
            <a:extLst>
              <a:ext uri="{FF2B5EF4-FFF2-40B4-BE49-F238E27FC236}">
                <a16:creationId xmlns:a16="http://schemas.microsoft.com/office/drawing/2014/main" id="{C19D666F-E6A6-4E90-AEC6-BE7364417045}"/>
              </a:ext>
            </a:extLst>
          </p:cNvPr>
          <p:cNvSpPr/>
          <p:nvPr/>
        </p:nvSpPr>
        <p:spPr>
          <a:xfrm>
            <a:off x="10588487" y="4298903"/>
            <a:ext cx="490330" cy="509928"/>
          </a:xfrm>
          <a:prstGeom prst="star4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338601A-22EF-408C-875B-D2BCED1E492C}"/>
              </a:ext>
            </a:extLst>
          </p:cNvPr>
          <p:cNvSpPr/>
          <p:nvPr/>
        </p:nvSpPr>
        <p:spPr>
          <a:xfrm rot="19898498">
            <a:off x="2999120" y="2309166"/>
            <a:ext cx="1457739" cy="323023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633114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15D9A39-7623-4046-AB07-D3E0FBD9E5F4}"/>
              </a:ext>
            </a:extLst>
          </p:cNvPr>
          <p:cNvSpPr txBox="1"/>
          <p:nvPr/>
        </p:nvSpPr>
        <p:spPr>
          <a:xfrm>
            <a:off x="1099930" y="940904"/>
            <a:ext cx="55129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err="1">
                <a:latin typeface="Edwardian Script ITC" panose="030303020407070D0804" pitchFamily="66" charset="0"/>
              </a:rPr>
              <a:t>Cetak</a:t>
            </a:r>
            <a:r>
              <a:rPr lang="en-US" sz="7200" b="1" dirty="0">
                <a:latin typeface="Edwardian Script ITC" panose="030303020407070D0804" pitchFamily="66" charset="0"/>
              </a:rPr>
              <a:t> </a:t>
            </a:r>
            <a:r>
              <a:rPr lang="en-US" sz="7200" b="1" dirty="0" err="1">
                <a:latin typeface="Edwardian Script ITC" panose="030303020407070D0804" pitchFamily="66" charset="0"/>
              </a:rPr>
              <a:t>Datar</a:t>
            </a:r>
            <a:endParaRPr lang="en-ID" sz="7200" b="1" dirty="0">
              <a:latin typeface="Edwardian Script ITC" panose="030303020407070D0804" pitchFamily="66" charset="0"/>
            </a:endParaRPr>
          </a:p>
        </p:txBody>
      </p:sp>
      <p:sp>
        <p:nvSpPr>
          <p:cNvPr id="3" name="Rectangle: Folded Corner 2">
            <a:extLst>
              <a:ext uri="{FF2B5EF4-FFF2-40B4-BE49-F238E27FC236}">
                <a16:creationId xmlns:a16="http://schemas.microsoft.com/office/drawing/2014/main" id="{6A291F10-AF55-46C5-BB82-D7A993B327A7}"/>
              </a:ext>
            </a:extLst>
          </p:cNvPr>
          <p:cNvSpPr/>
          <p:nvPr/>
        </p:nvSpPr>
        <p:spPr>
          <a:xfrm>
            <a:off x="954157" y="1961322"/>
            <a:ext cx="7209182" cy="4174435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97DC4A-52AD-4CF7-B79E-865CF3B22562}"/>
              </a:ext>
            </a:extLst>
          </p:cNvPr>
          <p:cNvSpPr txBox="1"/>
          <p:nvPr/>
        </p:nvSpPr>
        <p:spPr>
          <a:xfrm>
            <a:off x="1219199" y="2272748"/>
            <a:ext cx="683812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400" dirty="0" err="1"/>
              <a:t>Disebut</a:t>
            </a:r>
            <a:r>
              <a:rPr lang="en-US" sz="2400" dirty="0"/>
              <a:t> juga planography print</a:t>
            </a:r>
          </a:p>
          <a:p>
            <a:pPr marL="285750" indent="-285750">
              <a:buFontTx/>
              <a:buChar char="-"/>
            </a:pPr>
            <a:r>
              <a:rPr lang="en-US" sz="2400" dirty="0" err="1"/>
              <a:t>Adalah</a:t>
            </a:r>
            <a:r>
              <a:rPr lang="en-US" sz="2400" dirty="0"/>
              <a:t> Teknik </a:t>
            </a:r>
            <a:r>
              <a:rPr lang="en-US" sz="2400" dirty="0" err="1"/>
              <a:t>cetak</a:t>
            </a:r>
            <a:r>
              <a:rPr lang="en-US" sz="2400" dirty="0"/>
              <a:t> yang </a:t>
            </a:r>
            <a:r>
              <a:rPr lang="en-US" sz="2400" dirty="0" err="1"/>
              <a:t>menggunakan</a:t>
            </a:r>
            <a:r>
              <a:rPr lang="en-US" sz="2400" dirty="0"/>
              <a:t> </a:t>
            </a:r>
            <a:r>
              <a:rPr lang="en-US" sz="2400" dirty="0" err="1"/>
              <a:t>klise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prinsip</a:t>
            </a:r>
            <a:r>
              <a:rPr lang="en-US" sz="2400" dirty="0"/>
              <a:t> </a:t>
            </a:r>
            <a:r>
              <a:rPr lang="en-US" sz="2400" dirty="0" err="1"/>
              <a:t>saling</a:t>
            </a:r>
            <a:r>
              <a:rPr lang="en-US" sz="2400" dirty="0"/>
              <a:t> </a:t>
            </a:r>
            <a:r>
              <a:rPr lang="en-US" sz="2400" dirty="0" err="1"/>
              <a:t>menolak</a:t>
            </a:r>
            <a:r>
              <a:rPr lang="en-US" sz="2400" dirty="0"/>
              <a:t> dan </a:t>
            </a:r>
            <a:r>
              <a:rPr lang="en-US" sz="2400" dirty="0" err="1"/>
              <a:t>menerima</a:t>
            </a:r>
            <a:r>
              <a:rPr lang="en-US" sz="2400" dirty="0"/>
              <a:t> </a:t>
            </a:r>
            <a:r>
              <a:rPr lang="en-US" sz="2400" dirty="0" err="1"/>
              <a:t>antara</a:t>
            </a:r>
            <a:r>
              <a:rPr lang="en-US" sz="2400" dirty="0"/>
              <a:t> </a:t>
            </a:r>
            <a:r>
              <a:rPr lang="en-US" sz="2400" dirty="0" err="1"/>
              <a:t>tinta</a:t>
            </a:r>
            <a:r>
              <a:rPr lang="en-US" sz="2400" dirty="0"/>
              <a:t> dan air. </a:t>
            </a:r>
            <a:r>
              <a:rPr lang="en-US" sz="2400" dirty="0" err="1"/>
              <a:t>Cetak</a:t>
            </a:r>
            <a:r>
              <a:rPr lang="en-US" sz="2400" dirty="0"/>
              <a:t> </a:t>
            </a:r>
            <a:r>
              <a:rPr lang="en-US" sz="2400" dirty="0" err="1"/>
              <a:t>datar</a:t>
            </a:r>
            <a:r>
              <a:rPr lang="en-US" sz="2400" dirty="0"/>
              <a:t> </a:t>
            </a:r>
            <a:r>
              <a:rPr lang="en-US" sz="2400" dirty="0" err="1"/>
              <a:t>memperbanyak</a:t>
            </a:r>
            <a:r>
              <a:rPr lang="en-US" sz="2400" dirty="0"/>
              <a:t> </a:t>
            </a:r>
            <a:r>
              <a:rPr lang="en-US" sz="2400" dirty="0" err="1"/>
              <a:t>hasil</a:t>
            </a:r>
            <a:r>
              <a:rPr lang="en-US" sz="2400" dirty="0"/>
              <a:t> </a:t>
            </a:r>
            <a:r>
              <a:rPr lang="en-US" sz="2400" dirty="0" err="1"/>
              <a:t>cetakan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media </a:t>
            </a:r>
            <a:r>
              <a:rPr lang="en-US" sz="2400" dirty="0" err="1"/>
              <a:t>permukaan</a:t>
            </a:r>
            <a:r>
              <a:rPr lang="en-US" sz="2400" dirty="0"/>
              <a:t> yang </a:t>
            </a:r>
            <a:r>
              <a:rPr lang="en-US" sz="2400" dirty="0" err="1"/>
              <a:t>datar</a:t>
            </a:r>
            <a:r>
              <a:rPr lang="en-US" sz="2400" dirty="0"/>
              <a:t>.</a:t>
            </a:r>
          </a:p>
          <a:p>
            <a:pPr marL="285750" indent="-285750">
              <a:buFontTx/>
              <a:buChar char="-"/>
            </a:pPr>
            <a:r>
              <a:rPr lang="en-US" sz="2400" dirty="0" err="1"/>
              <a:t>Ditemukan</a:t>
            </a:r>
            <a:r>
              <a:rPr lang="en-US" sz="2400" dirty="0"/>
              <a:t> pada </a:t>
            </a:r>
            <a:r>
              <a:rPr lang="en-US" sz="2400" dirty="0" err="1"/>
              <a:t>abad</a:t>
            </a:r>
            <a:r>
              <a:rPr lang="en-US" sz="2400" dirty="0"/>
              <a:t> ke-16 di </a:t>
            </a:r>
            <a:r>
              <a:rPr lang="en-US" sz="2400" dirty="0" err="1"/>
              <a:t>Eropa</a:t>
            </a:r>
            <a:r>
              <a:rPr lang="en-US" sz="2400" dirty="0"/>
              <a:t> </a:t>
            </a:r>
          </a:p>
          <a:p>
            <a:pPr marL="285750" indent="-285750">
              <a:buFontTx/>
              <a:buChar char="-"/>
            </a:pPr>
            <a:r>
              <a:rPr lang="en-US" sz="2400" dirty="0" err="1"/>
              <a:t>Menggunakan</a:t>
            </a:r>
            <a:r>
              <a:rPr lang="en-US" sz="2400" dirty="0"/>
              <a:t> </a:t>
            </a:r>
            <a:r>
              <a:rPr lang="en-US" sz="2400" dirty="0" err="1"/>
              <a:t>batu</a:t>
            </a:r>
            <a:r>
              <a:rPr lang="en-US" sz="2400" dirty="0"/>
              <a:t> </a:t>
            </a:r>
            <a:r>
              <a:rPr lang="en-US" sz="2400" dirty="0" err="1"/>
              <a:t>cadas</a:t>
            </a:r>
            <a:r>
              <a:rPr lang="en-US" sz="2400" dirty="0"/>
              <a:t> (limestone), </a:t>
            </a:r>
            <a:r>
              <a:rPr lang="en-US" sz="2400" dirty="0" err="1"/>
              <a:t>dapat</a:t>
            </a:r>
            <a:r>
              <a:rPr lang="en-US" sz="2400" dirty="0"/>
              <a:t> juga </a:t>
            </a:r>
            <a:r>
              <a:rPr lang="en-US" sz="2400" dirty="0" err="1"/>
              <a:t>menggunakan</a:t>
            </a:r>
            <a:r>
              <a:rPr lang="en-US" sz="2400" dirty="0"/>
              <a:t> </a:t>
            </a:r>
            <a:r>
              <a:rPr lang="en-US" sz="2400" dirty="0" err="1"/>
              <a:t>lempengan</a:t>
            </a:r>
            <a:r>
              <a:rPr lang="en-US" sz="2400" dirty="0"/>
              <a:t> </a:t>
            </a:r>
            <a:r>
              <a:rPr lang="en-US" sz="2400" dirty="0" err="1"/>
              <a:t>logam</a:t>
            </a:r>
            <a:r>
              <a:rPr lang="en-US" sz="2400" dirty="0"/>
              <a:t> (</a:t>
            </a:r>
            <a:r>
              <a:rPr lang="en-US" sz="2400" dirty="0" err="1"/>
              <a:t>seng</a:t>
            </a:r>
            <a:r>
              <a:rPr lang="en-US" sz="2400" dirty="0"/>
              <a:t>).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9A09199-09B5-47AF-B5B0-AC7A9F7F94D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65967">
            <a:off x="8356454" y="855157"/>
            <a:ext cx="3466837" cy="1685925"/>
          </a:xfrm>
          <a:prstGeom prst="rect">
            <a:avLst/>
          </a:prstGeom>
        </p:spPr>
      </p:pic>
      <p:sp>
        <p:nvSpPr>
          <p:cNvPr id="7" name="Rectangle: Folded Corner 6">
            <a:extLst>
              <a:ext uri="{FF2B5EF4-FFF2-40B4-BE49-F238E27FC236}">
                <a16:creationId xmlns:a16="http://schemas.microsoft.com/office/drawing/2014/main" id="{498A122B-DCF3-4DB5-BC43-6EA832F038B0}"/>
              </a:ext>
            </a:extLst>
          </p:cNvPr>
          <p:cNvSpPr/>
          <p:nvPr/>
        </p:nvSpPr>
        <p:spPr>
          <a:xfrm rot="20638748">
            <a:off x="8163340" y="4143378"/>
            <a:ext cx="3286539" cy="2305879"/>
          </a:xfrm>
          <a:prstGeom prst="foldedCorner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F96EC4-AABF-4E6F-8510-2A080C3C3362}"/>
              </a:ext>
            </a:extLst>
          </p:cNvPr>
          <p:cNvSpPr txBox="1"/>
          <p:nvPr/>
        </p:nvSpPr>
        <p:spPr>
          <a:xfrm>
            <a:off x="8428381" y="4785319"/>
            <a:ext cx="2650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Meliputi</a:t>
            </a:r>
            <a:r>
              <a:rPr lang="en-US" dirty="0"/>
              <a:t> </a:t>
            </a:r>
            <a:r>
              <a:rPr lang="en-US" dirty="0" err="1"/>
              <a:t>litografi</a:t>
            </a:r>
            <a:r>
              <a:rPr lang="en-US" dirty="0"/>
              <a:t>, monotype dan digital.</a:t>
            </a:r>
            <a:endParaRPr lang="en-ID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55D2B6-F17F-4887-B546-B6F2CCCAE423}"/>
              </a:ext>
            </a:extLst>
          </p:cNvPr>
          <p:cNvSpPr/>
          <p:nvPr/>
        </p:nvSpPr>
        <p:spPr>
          <a:xfrm rot="2369938">
            <a:off x="6862042" y="2042946"/>
            <a:ext cx="2093844" cy="40234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1" name="Cloud 10">
            <a:extLst>
              <a:ext uri="{FF2B5EF4-FFF2-40B4-BE49-F238E27FC236}">
                <a16:creationId xmlns:a16="http://schemas.microsoft.com/office/drawing/2014/main" id="{982FA6FE-94CF-4189-8991-0C3451507184}"/>
              </a:ext>
            </a:extLst>
          </p:cNvPr>
          <p:cNvSpPr/>
          <p:nvPr/>
        </p:nvSpPr>
        <p:spPr>
          <a:xfrm>
            <a:off x="7401340" y="4232146"/>
            <a:ext cx="1524000" cy="722243"/>
          </a:xfrm>
          <a:prstGeom prst="clou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D4D3226-EE5C-4520-9B02-CABCC229908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798" y="1718529"/>
            <a:ext cx="3469622" cy="3469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951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FB1AE1-7C4C-46C4-8744-6EBD7ECA3134}"/>
              </a:ext>
            </a:extLst>
          </p:cNvPr>
          <p:cNvSpPr txBox="1"/>
          <p:nvPr/>
        </p:nvSpPr>
        <p:spPr>
          <a:xfrm>
            <a:off x="1139687" y="1099929"/>
            <a:ext cx="68911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err="1">
                <a:latin typeface="Edwardian Script ITC" panose="030303020407070D0804" pitchFamily="66" charset="0"/>
              </a:rPr>
              <a:t>Cetak</a:t>
            </a:r>
            <a:r>
              <a:rPr lang="en-US" sz="7200" b="1" dirty="0">
                <a:latin typeface="Edwardian Script ITC" panose="030303020407070D0804" pitchFamily="66" charset="0"/>
              </a:rPr>
              <a:t> </a:t>
            </a:r>
            <a:r>
              <a:rPr lang="en-US" sz="7200" b="1" dirty="0" err="1">
                <a:latin typeface="Edwardian Script ITC" panose="030303020407070D0804" pitchFamily="66" charset="0"/>
              </a:rPr>
              <a:t>saring</a:t>
            </a:r>
            <a:endParaRPr lang="en-ID" sz="7200" b="1" dirty="0">
              <a:latin typeface="Edwardian Script ITC" panose="030303020407070D0804" pitchFamily="66" charset="0"/>
            </a:endParaRPr>
          </a:p>
        </p:txBody>
      </p:sp>
      <p:sp>
        <p:nvSpPr>
          <p:cNvPr id="3" name="Rectangle: Folded Corner 2">
            <a:extLst>
              <a:ext uri="{FF2B5EF4-FFF2-40B4-BE49-F238E27FC236}">
                <a16:creationId xmlns:a16="http://schemas.microsoft.com/office/drawing/2014/main" id="{84F7820A-0E07-4C81-8A7E-BB56D8F0AFF2}"/>
              </a:ext>
            </a:extLst>
          </p:cNvPr>
          <p:cNvSpPr/>
          <p:nvPr/>
        </p:nvSpPr>
        <p:spPr>
          <a:xfrm>
            <a:off x="4320208" y="2367622"/>
            <a:ext cx="6785113" cy="3862003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C83E02-4C5E-4BBF-8E34-A0141625CC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957" y="3143042"/>
            <a:ext cx="3441890" cy="31252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9884AAF-ABFF-4827-AEE4-50371EF2FB6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28177">
            <a:off x="8566151" y="799804"/>
            <a:ext cx="3544888" cy="180057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3E544B3-1461-4EE3-9162-841F85075521}"/>
              </a:ext>
            </a:extLst>
          </p:cNvPr>
          <p:cNvSpPr txBox="1"/>
          <p:nvPr/>
        </p:nvSpPr>
        <p:spPr>
          <a:xfrm>
            <a:off x="4532243" y="2637183"/>
            <a:ext cx="636104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- </a:t>
            </a:r>
            <a:r>
              <a:rPr lang="en-US" sz="2400" dirty="0" err="1"/>
              <a:t>Adalah</a:t>
            </a:r>
            <a:r>
              <a:rPr lang="en-US" sz="2400" dirty="0"/>
              <a:t> salah </a:t>
            </a:r>
            <a:r>
              <a:rPr lang="en-US" sz="2400" dirty="0" err="1"/>
              <a:t>satu</a:t>
            </a:r>
            <a:r>
              <a:rPr lang="en-US" sz="2400" dirty="0"/>
              <a:t> Teknik proses </a:t>
            </a:r>
            <a:r>
              <a:rPr lang="en-US" sz="2400" dirty="0" err="1"/>
              <a:t>cetak</a:t>
            </a:r>
            <a:r>
              <a:rPr lang="en-US" sz="2400" dirty="0"/>
              <a:t> yang </a:t>
            </a:r>
            <a:r>
              <a:rPr lang="en-US" sz="2400" dirty="0" err="1"/>
              <a:t>menggunakan</a:t>
            </a:r>
            <a:r>
              <a:rPr lang="en-US" sz="2400" dirty="0"/>
              <a:t> layer (screen)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kerapatan</a:t>
            </a:r>
            <a:r>
              <a:rPr lang="en-US" sz="2400" dirty="0"/>
              <a:t> </a:t>
            </a:r>
            <a:r>
              <a:rPr lang="en-US" sz="2400" dirty="0" err="1"/>
              <a:t>serat</a:t>
            </a:r>
            <a:r>
              <a:rPr lang="en-US" sz="2400" dirty="0"/>
              <a:t> </a:t>
            </a:r>
            <a:r>
              <a:rPr lang="en-US" sz="2400" dirty="0" err="1"/>
              <a:t>tertentu</a:t>
            </a:r>
            <a:r>
              <a:rPr lang="en-US" sz="2400" dirty="0"/>
              <a:t>.</a:t>
            </a:r>
          </a:p>
          <a:p>
            <a:pPr marL="285750" indent="-285750">
              <a:buFontTx/>
              <a:buChar char="-"/>
            </a:pPr>
            <a:r>
              <a:rPr lang="en-US" sz="2400" dirty="0" err="1"/>
              <a:t>Cetak</a:t>
            </a:r>
            <a:r>
              <a:rPr lang="en-US" sz="2400" dirty="0"/>
              <a:t> </a:t>
            </a:r>
            <a:r>
              <a:rPr lang="en-US" sz="2400" dirty="0" err="1"/>
              <a:t>saring</a:t>
            </a:r>
            <a:r>
              <a:rPr lang="en-US" sz="2400" dirty="0"/>
              <a:t> </a:t>
            </a:r>
            <a:r>
              <a:rPr lang="en-US" sz="2400" dirty="0" err="1"/>
              <a:t>dikenal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sablon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senigrafi</a:t>
            </a:r>
            <a:r>
              <a:rPr lang="en-US" sz="2400" dirty="0"/>
              <a:t>.</a:t>
            </a:r>
          </a:p>
          <a:p>
            <a:pPr marL="285750" indent="-285750">
              <a:buFontTx/>
              <a:buChar char="-"/>
            </a:pPr>
            <a:r>
              <a:rPr lang="en-US" sz="2400" dirty="0" err="1"/>
              <a:t>Sablon</a:t>
            </a:r>
            <a:r>
              <a:rPr lang="en-US" sz="2400" dirty="0"/>
              <a:t> </a:t>
            </a:r>
            <a:r>
              <a:rPr lang="en-US" sz="2400" dirty="0" err="1"/>
              <a:t>banyak</a:t>
            </a:r>
            <a:r>
              <a:rPr lang="en-US" sz="2400" dirty="0"/>
              <a:t> </a:t>
            </a:r>
            <a:r>
              <a:rPr lang="en-US" sz="2400" dirty="0" err="1"/>
              <a:t>digunakan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mencetak</a:t>
            </a:r>
            <a:r>
              <a:rPr lang="en-US" sz="2400" dirty="0"/>
              <a:t> </a:t>
            </a:r>
            <a:r>
              <a:rPr lang="en-US" sz="2400" dirty="0" err="1"/>
              <a:t>tulisan</a:t>
            </a:r>
            <a:r>
              <a:rPr lang="en-US" sz="2400" dirty="0"/>
              <a:t> </a:t>
            </a:r>
            <a:r>
              <a:rPr lang="en-US" sz="2400" dirty="0" err="1"/>
              <a:t>maupun</a:t>
            </a:r>
            <a:r>
              <a:rPr lang="en-US" sz="2400" dirty="0"/>
              <a:t> </a:t>
            </a:r>
            <a:r>
              <a:rPr lang="en-US" sz="2400" dirty="0" err="1"/>
              <a:t>gambar</a:t>
            </a:r>
            <a:r>
              <a:rPr lang="en-US" sz="2400" dirty="0"/>
              <a:t> pada </a:t>
            </a:r>
            <a:r>
              <a:rPr lang="en-US" sz="2400" dirty="0" err="1"/>
              <a:t>permukaan</a:t>
            </a:r>
            <a:r>
              <a:rPr lang="en-US" sz="2400" dirty="0"/>
              <a:t> </a:t>
            </a:r>
            <a:r>
              <a:rPr lang="en-US" sz="2400" dirty="0" err="1"/>
              <a:t>datar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rata. </a:t>
            </a:r>
          </a:p>
          <a:p>
            <a:pPr marL="285750" indent="-285750">
              <a:buFontTx/>
              <a:buChar char="-"/>
            </a:pPr>
            <a:r>
              <a:rPr lang="en-US" sz="2400" dirty="0" err="1"/>
              <a:t>Misalnya</a:t>
            </a:r>
            <a:r>
              <a:rPr lang="en-US" sz="2400" dirty="0"/>
              <a:t> </a:t>
            </a:r>
            <a:r>
              <a:rPr lang="en-US" sz="2400" dirty="0" err="1"/>
              <a:t>tulisan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gambar</a:t>
            </a:r>
            <a:r>
              <a:rPr lang="en-US" sz="2400" dirty="0"/>
              <a:t> pada </a:t>
            </a:r>
            <a:r>
              <a:rPr lang="en-US" sz="2400" dirty="0" err="1"/>
              <a:t>kertas</a:t>
            </a:r>
            <a:r>
              <a:rPr lang="en-US" sz="2400" dirty="0"/>
              <a:t>, </a:t>
            </a:r>
            <a:r>
              <a:rPr lang="en-US" sz="2400" dirty="0" err="1"/>
              <a:t>kaos</a:t>
            </a:r>
            <a:r>
              <a:rPr lang="en-US" sz="2400" dirty="0"/>
              <a:t>, </a:t>
            </a:r>
            <a:r>
              <a:rPr lang="en-US" sz="2400" dirty="0" err="1"/>
              <a:t>kain</a:t>
            </a:r>
            <a:r>
              <a:rPr lang="en-US" sz="2400" dirty="0"/>
              <a:t> </a:t>
            </a:r>
            <a:r>
              <a:rPr lang="en-US" sz="2400" dirty="0" err="1"/>
              <a:t>spanduk</a:t>
            </a:r>
            <a:r>
              <a:rPr lang="en-US" sz="2400" dirty="0"/>
              <a:t>, </a:t>
            </a:r>
            <a:r>
              <a:rPr lang="en-US" sz="2400" dirty="0" err="1"/>
              <a:t>undangan</a:t>
            </a:r>
            <a:r>
              <a:rPr lang="en-US" sz="2400" dirty="0"/>
              <a:t>, </a:t>
            </a:r>
            <a:r>
              <a:rPr lang="en-US" sz="2400" dirty="0" err="1"/>
              <a:t>plastik</a:t>
            </a:r>
            <a:r>
              <a:rPr lang="en-US" sz="2400" dirty="0"/>
              <a:t> dan media </a:t>
            </a:r>
            <a:r>
              <a:rPr lang="en-US" sz="2400" dirty="0" err="1"/>
              <a:t>lainnya</a:t>
            </a:r>
            <a:r>
              <a:rPr lang="en-US" dirty="0"/>
              <a:t>.</a:t>
            </a:r>
            <a:endParaRPr lang="en-ID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EBC5865-9743-4E3E-98C1-F1516052322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7485">
            <a:off x="9121122" y="3680800"/>
            <a:ext cx="3794648" cy="3794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1096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880ABD-21C7-4559-9431-5C56990305BA}"/>
              </a:ext>
            </a:extLst>
          </p:cNvPr>
          <p:cNvSpPr txBox="1"/>
          <p:nvPr/>
        </p:nvSpPr>
        <p:spPr>
          <a:xfrm>
            <a:off x="1630017" y="1311966"/>
            <a:ext cx="82163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>
                <a:latin typeface="Edwardian Script ITC" panose="030303020407070D0804" pitchFamily="66" charset="0"/>
              </a:rPr>
              <a:t>-</a:t>
            </a:r>
            <a:r>
              <a:rPr lang="en-US" sz="9600" b="1" dirty="0" err="1">
                <a:latin typeface="Edwardian Script ITC" panose="030303020407070D0804" pitchFamily="66" charset="0"/>
              </a:rPr>
              <a:t>Terima</a:t>
            </a:r>
            <a:r>
              <a:rPr lang="en-US" sz="9600" b="1" dirty="0">
                <a:latin typeface="Edwardian Script ITC" panose="030303020407070D0804" pitchFamily="66" charset="0"/>
              </a:rPr>
              <a:t> Kasih-</a:t>
            </a:r>
            <a:endParaRPr lang="en-ID" sz="9600" b="1" dirty="0">
              <a:latin typeface="Edwardian Script ITC" panose="030303020407070D0804" pitchFamily="6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C82401-3B7D-44B0-A017-57377E47D85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DDB"/>
              </a:clrFrom>
              <a:clrTo>
                <a:srgbClr val="FFFDDB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4144" y="2548258"/>
            <a:ext cx="3903712" cy="39281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23B5388-CE62-41C3-B3AB-A4B15D409DA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82" y="4784034"/>
            <a:ext cx="3000375" cy="1524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78DC57-567B-44AE-8FCD-531E3282FC2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8943" y="4780360"/>
            <a:ext cx="3000375" cy="1524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C8881EC-D9D2-4127-AF47-621C69BD3B0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10101"/>
              </a:clrFrom>
              <a:clrTo>
                <a:srgbClr val="01010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6151">
            <a:off x="8250873" y="639112"/>
            <a:ext cx="4057272" cy="190059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79F1403-9B21-4105-8E39-246A26B78D5F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0233" y="-418121"/>
            <a:ext cx="3928110" cy="3928110"/>
          </a:xfrm>
          <a:prstGeom prst="rect">
            <a:avLst/>
          </a:prstGeom>
        </p:spPr>
      </p:pic>
      <p:sp>
        <p:nvSpPr>
          <p:cNvPr id="13" name="Heart 12">
            <a:extLst>
              <a:ext uri="{FF2B5EF4-FFF2-40B4-BE49-F238E27FC236}">
                <a16:creationId xmlns:a16="http://schemas.microsoft.com/office/drawing/2014/main" id="{0FCE0397-EA35-41A4-96D2-7A7D90CF4A34}"/>
              </a:ext>
            </a:extLst>
          </p:cNvPr>
          <p:cNvSpPr/>
          <p:nvPr/>
        </p:nvSpPr>
        <p:spPr>
          <a:xfrm rot="793067">
            <a:off x="8536138" y="3140764"/>
            <a:ext cx="1126435" cy="980661"/>
          </a:xfrm>
          <a:prstGeom prst="hear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939136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97</TotalTime>
  <Words>370</Words>
  <Application>Microsoft Office PowerPoint</Application>
  <PresentationFormat>Widescreen</PresentationFormat>
  <Paragraphs>40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Edwardian Script ITC</vt:lpstr>
      <vt:lpstr>Garamond</vt:lpstr>
      <vt:lpstr>Organic</vt:lpstr>
      <vt:lpstr>Seni Grafis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Seni Grafis</dc:title>
  <dc:creator>ASUS</dc:creator>
  <cp:lastModifiedBy>ASUS</cp:lastModifiedBy>
  <cp:revision>77</cp:revision>
  <dcterms:created xsi:type="dcterms:W3CDTF">2020-10-08T02:59:03Z</dcterms:created>
  <dcterms:modified xsi:type="dcterms:W3CDTF">2020-10-08T04:37:07Z</dcterms:modified>
</cp:coreProperties>
</file>